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6858000" cy="99044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89">
          <p15:clr>
            <a:srgbClr val="A4A3A4"/>
          </p15:clr>
        </p15:guide>
        <p15:guide id="2" orient="horz" pos="5796">
          <p15:clr>
            <a:srgbClr val="A4A3A4"/>
          </p15:clr>
        </p15:guide>
        <p15:guide id="3" orient="horz" pos="6022">
          <p15:clr>
            <a:srgbClr val="A4A3A4"/>
          </p15:clr>
        </p15:guide>
        <p15:guide id="4" orient="horz" pos="761">
          <p15:clr>
            <a:srgbClr val="A4A3A4"/>
          </p15:clr>
        </p15:guide>
        <p15:guide id="5" pos="4110">
          <p15:clr>
            <a:srgbClr val="A4A3A4"/>
          </p15:clr>
        </p15:guide>
        <p15:guide id="6" pos="21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iGxZRdIGJhBUqpXyaI/zodNiYR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C61828-B859-4A95-86AC-AB2053489831}">
  <a:tblStyle styleId="{99C61828-B859-4A95-86AC-AB205348983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EAEA"/>
          </a:solidFill>
        </a:fill>
      </a:tcStyle>
    </a:wholeTbl>
    <a:band1H>
      <a:tcTxStyle/>
      <a:tcStyle>
        <a:tcBdr/>
        <a:fill>
          <a:solidFill>
            <a:srgbClr val="D2D2D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2D2D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41" d="100"/>
          <a:sy n="141" d="100"/>
        </p:scale>
        <p:origin x="-149" y="-3571"/>
      </p:cViewPr>
      <p:guideLst>
        <p:guide orient="horz" pos="489"/>
        <p:guide orient="horz" pos="5796"/>
        <p:guide orient="horz" pos="6022"/>
        <p:guide orient="horz" pos="761"/>
        <p:guide pos="4110"/>
        <p:guide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be5ca3844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dbe5ca38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be5ca384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dbe5ca38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빈 화면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4"/>
          <p:cNvPicPr preferRelativeResize="0"/>
          <p:nvPr/>
        </p:nvPicPr>
        <p:blipFill rotWithShape="1">
          <a:blip r:embed="rId2">
            <a:alphaModFix/>
          </a:blip>
          <a:srcRect l="19640" r="34131"/>
          <a:stretch/>
        </p:blipFill>
        <p:spPr>
          <a:xfrm>
            <a:off x="0" y="0"/>
            <a:ext cx="6858000" cy="9904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sp>
        <p:nvSpPr>
          <p:cNvPr id="13" name="Google Shape;13;p14"/>
          <p:cNvSpPr/>
          <p:nvPr/>
        </p:nvSpPr>
        <p:spPr>
          <a:xfrm rot="10800000">
            <a:off x="1939686" y="1639861"/>
            <a:ext cx="4918313" cy="5550078"/>
          </a:xfrm>
          <a:prstGeom prst="round1Rect">
            <a:avLst>
              <a:gd name="adj" fmla="val 11816"/>
            </a:avLst>
          </a:prstGeom>
          <a:gradFill>
            <a:gsLst>
              <a:gs pos="0">
                <a:srgbClr val="FF6B00">
                  <a:alpha val="84705"/>
                </a:srgbClr>
              </a:gs>
              <a:gs pos="46000">
                <a:srgbClr val="FF6B00">
                  <a:alpha val="84705"/>
                </a:srgbClr>
              </a:gs>
              <a:gs pos="100000">
                <a:srgbClr val="F5A943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빈 화면">
  <p:cSld name="21_빈 화면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 descr="D:\작업\2019. 07. 02_신규로고 표준템플릿 요청\PSD\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6858000" cy="99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cxnSp>
        <p:nvCxnSpPr>
          <p:cNvPr id="17" name="Google Shape;17;p15"/>
          <p:cNvCxnSpPr/>
          <p:nvPr/>
        </p:nvCxnSpPr>
        <p:spPr>
          <a:xfrm>
            <a:off x="980728" y="4952206"/>
            <a:ext cx="0" cy="2698902"/>
          </a:xfrm>
          <a:prstGeom prst="straightConnector1">
            <a:avLst/>
          </a:prstGeom>
          <a:noFill/>
          <a:ln w="50800" cap="rnd" cmpd="sng">
            <a:solidFill>
              <a:srgbClr val="FF6B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15"/>
          <p:cNvSpPr txBox="1"/>
          <p:nvPr/>
        </p:nvSpPr>
        <p:spPr>
          <a:xfrm>
            <a:off x="1268760" y="4940596"/>
            <a:ext cx="2952328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i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2500" b="1" i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15"/>
          <p:cNvPicPr preferRelativeResize="0"/>
          <p:nvPr/>
        </p:nvPicPr>
        <p:blipFill rotWithShape="1">
          <a:blip r:embed="rId3">
            <a:alphaModFix/>
          </a:blip>
          <a:srcRect t="56729" b="29466"/>
          <a:stretch/>
        </p:blipFill>
        <p:spPr>
          <a:xfrm>
            <a:off x="4082698" y="1063774"/>
            <a:ext cx="2504709" cy="34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빈 화면">
  <p:cSld name="22_빈 화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6"/>
          <p:cNvGrpSpPr/>
          <p:nvPr/>
        </p:nvGrpSpPr>
        <p:grpSpPr>
          <a:xfrm>
            <a:off x="-6263" y="-1"/>
            <a:ext cx="6870526" cy="9904414"/>
            <a:chOff x="-6263" y="-1"/>
            <a:chExt cx="6870526" cy="9904414"/>
          </a:xfrm>
        </p:grpSpPr>
        <p:sp>
          <p:nvSpPr>
            <p:cNvPr id="22" name="Google Shape;22;p16"/>
            <p:cNvSpPr/>
            <p:nvPr/>
          </p:nvSpPr>
          <p:spPr>
            <a:xfrm>
              <a:off x="-6263" y="-1"/>
              <a:ext cx="6870526" cy="9904413"/>
            </a:xfrm>
            <a:prstGeom prst="rect">
              <a:avLst/>
            </a:prstGeom>
            <a:solidFill>
              <a:srgbClr val="ECEB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23;p16"/>
            <p:cNvGrpSpPr/>
            <p:nvPr/>
          </p:nvGrpSpPr>
          <p:grpSpPr>
            <a:xfrm>
              <a:off x="-6263" y="6320358"/>
              <a:ext cx="6864263" cy="3584055"/>
              <a:chOff x="3019378" y="3218403"/>
              <a:chExt cx="6885035" cy="3594901"/>
            </a:xfrm>
          </p:grpSpPr>
          <p:sp>
            <p:nvSpPr>
              <p:cNvPr id="24" name="Google Shape;24;p16"/>
              <p:cNvSpPr/>
              <p:nvPr/>
            </p:nvSpPr>
            <p:spPr>
              <a:xfrm>
                <a:off x="3019378" y="6165304"/>
                <a:ext cx="6885033" cy="648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" name="Google Shape;25;p16"/>
              <p:cNvGrpSpPr/>
              <p:nvPr/>
            </p:nvGrpSpPr>
            <p:grpSpPr>
              <a:xfrm>
                <a:off x="7392021" y="3218403"/>
                <a:ext cx="2512392" cy="2946901"/>
                <a:chOff x="2308" y="1400"/>
                <a:chExt cx="3238" cy="3798"/>
              </a:xfrm>
            </p:grpSpPr>
            <p:sp>
              <p:nvSpPr>
                <p:cNvPr id="26" name="Google Shape;26;p16"/>
                <p:cNvSpPr/>
                <p:nvPr/>
              </p:nvSpPr>
              <p:spPr>
                <a:xfrm>
                  <a:off x="2308" y="2004"/>
                  <a:ext cx="3238" cy="3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8" h="3194" extrusionOk="0">
                      <a:moveTo>
                        <a:pt x="3238" y="1018"/>
                      </a:moveTo>
                      <a:lnTo>
                        <a:pt x="3238" y="1018"/>
                      </a:lnTo>
                      <a:lnTo>
                        <a:pt x="3212" y="996"/>
                      </a:lnTo>
                      <a:lnTo>
                        <a:pt x="3184" y="974"/>
                      </a:lnTo>
                      <a:lnTo>
                        <a:pt x="3156" y="954"/>
                      </a:lnTo>
                      <a:lnTo>
                        <a:pt x="3126" y="934"/>
                      </a:lnTo>
                      <a:lnTo>
                        <a:pt x="3098" y="916"/>
                      </a:lnTo>
                      <a:lnTo>
                        <a:pt x="3066" y="900"/>
                      </a:lnTo>
                      <a:lnTo>
                        <a:pt x="3034" y="886"/>
                      </a:lnTo>
                      <a:lnTo>
                        <a:pt x="3002" y="872"/>
                      </a:lnTo>
                      <a:lnTo>
                        <a:pt x="2970" y="860"/>
                      </a:lnTo>
                      <a:lnTo>
                        <a:pt x="2936" y="850"/>
                      </a:lnTo>
                      <a:lnTo>
                        <a:pt x="2900" y="840"/>
                      </a:lnTo>
                      <a:lnTo>
                        <a:pt x="2866" y="832"/>
                      </a:lnTo>
                      <a:lnTo>
                        <a:pt x="2830" y="826"/>
                      </a:lnTo>
                      <a:lnTo>
                        <a:pt x="2794" y="822"/>
                      </a:lnTo>
                      <a:lnTo>
                        <a:pt x="2758" y="820"/>
                      </a:lnTo>
                      <a:lnTo>
                        <a:pt x="2720" y="818"/>
                      </a:lnTo>
                      <a:lnTo>
                        <a:pt x="2662" y="818"/>
                      </a:lnTo>
                      <a:lnTo>
                        <a:pt x="1304" y="818"/>
                      </a:lnTo>
                      <a:lnTo>
                        <a:pt x="1304" y="0"/>
                      </a:lnTo>
                      <a:lnTo>
                        <a:pt x="472" y="0"/>
                      </a:lnTo>
                      <a:lnTo>
                        <a:pt x="472" y="818"/>
                      </a:lnTo>
                      <a:lnTo>
                        <a:pt x="0" y="818"/>
                      </a:lnTo>
                      <a:lnTo>
                        <a:pt x="0" y="1630"/>
                      </a:lnTo>
                      <a:lnTo>
                        <a:pt x="472" y="1630"/>
                      </a:lnTo>
                      <a:lnTo>
                        <a:pt x="472" y="2506"/>
                      </a:lnTo>
                      <a:lnTo>
                        <a:pt x="472" y="2506"/>
                      </a:lnTo>
                      <a:lnTo>
                        <a:pt x="474" y="2606"/>
                      </a:lnTo>
                      <a:lnTo>
                        <a:pt x="480" y="2700"/>
                      </a:lnTo>
                      <a:lnTo>
                        <a:pt x="488" y="2792"/>
                      </a:lnTo>
                      <a:lnTo>
                        <a:pt x="500" y="2878"/>
                      </a:lnTo>
                      <a:lnTo>
                        <a:pt x="514" y="2962"/>
                      </a:lnTo>
                      <a:lnTo>
                        <a:pt x="532" y="3044"/>
                      </a:lnTo>
                      <a:lnTo>
                        <a:pt x="552" y="3120"/>
                      </a:lnTo>
                      <a:lnTo>
                        <a:pt x="576" y="3194"/>
                      </a:lnTo>
                      <a:lnTo>
                        <a:pt x="1654" y="3194"/>
                      </a:lnTo>
                      <a:lnTo>
                        <a:pt x="1654" y="3194"/>
                      </a:lnTo>
                      <a:lnTo>
                        <a:pt x="1608" y="3180"/>
                      </a:lnTo>
                      <a:lnTo>
                        <a:pt x="1568" y="3162"/>
                      </a:lnTo>
                      <a:lnTo>
                        <a:pt x="1530" y="3140"/>
                      </a:lnTo>
                      <a:lnTo>
                        <a:pt x="1496" y="3114"/>
                      </a:lnTo>
                      <a:lnTo>
                        <a:pt x="1464" y="3086"/>
                      </a:lnTo>
                      <a:lnTo>
                        <a:pt x="1434" y="3052"/>
                      </a:lnTo>
                      <a:lnTo>
                        <a:pt x="1410" y="3016"/>
                      </a:lnTo>
                      <a:lnTo>
                        <a:pt x="1386" y="2976"/>
                      </a:lnTo>
                      <a:lnTo>
                        <a:pt x="1366" y="2932"/>
                      </a:lnTo>
                      <a:lnTo>
                        <a:pt x="1350" y="2884"/>
                      </a:lnTo>
                      <a:lnTo>
                        <a:pt x="1336" y="2832"/>
                      </a:lnTo>
                      <a:lnTo>
                        <a:pt x="1324" y="2774"/>
                      </a:lnTo>
                      <a:lnTo>
                        <a:pt x="1316" y="2714"/>
                      </a:lnTo>
                      <a:lnTo>
                        <a:pt x="1310" y="2650"/>
                      </a:lnTo>
                      <a:lnTo>
                        <a:pt x="1306" y="2580"/>
                      </a:lnTo>
                      <a:lnTo>
                        <a:pt x="1304" y="2506"/>
                      </a:lnTo>
                      <a:lnTo>
                        <a:pt x="1304" y="1630"/>
                      </a:lnTo>
                      <a:lnTo>
                        <a:pt x="1840" y="1630"/>
                      </a:lnTo>
                      <a:lnTo>
                        <a:pt x="2320" y="1630"/>
                      </a:lnTo>
                      <a:lnTo>
                        <a:pt x="2326" y="1630"/>
                      </a:lnTo>
                      <a:lnTo>
                        <a:pt x="2326" y="1630"/>
                      </a:lnTo>
                      <a:lnTo>
                        <a:pt x="2360" y="1632"/>
                      </a:lnTo>
                      <a:lnTo>
                        <a:pt x="2394" y="1638"/>
                      </a:lnTo>
                      <a:lnTo>
                        <a:pt x="2426" y="1646"/>
                      </a:lnTo>
                      <a:lnTo>
                        <a:pt x="2456" y="1658"/>
                      </a:lnTo>
                      <a:lnTo>
                        <a:pt x="2486" y="1672"/>
                      </a:lnTo>
                      <a:lnTo>
                        <a:pt x="2514" y="1688"/>
                      </a:lnTo>
                      <a:lnTo>
                        <a:pt x="2538" y="1708"/>
                      </a:lnTo>
                      <a:lnTo>
                        <a:pt x="2562" y="1730"/>
                      </a:lnTo>
                      <a:lnTo>
                        <a:pt x="2584" y="1754"/>
                      </a:lnTo>
                      <a:lnTo>
                        <a:pt x="2604" y="1778"/>
                      </a:lnTo>
                      <a:lnTo>
                        <a:pt x="2620" y="1806"/>
                      </a:lnTo>
                      <a:lnTo>
                        <a:pt x="2634" y="1836"/>
                      </a:lnTo>
                      <a:lnTo>
                        <a:pt x="2646" y="1866"/>
                      </a:lnTo>
                      <a:lnTo>
                        <a:pt x="2654" y="1898"/>
                      </a:lnTo>
                      <a:lnTo>
                        <a:pt x="2660" y="1930"/>
                      </a:lnTo>
                      <a:lnTo>
                        <a:pt x="2662" y="1964"/>
                      </a:lnTo>
                      <a:lnTo>
                        <a:pt x="2662" y="1976"/>
                      </a:lnTo>
                      <a:lnTo>
                        <a:pt x="2662" y="2364"/>
                      </a:lnTo>
                      <a:lnTo>
                        <a:pt x="2662" y="3194"/>
                      </a:lnTo>
                      <a:lnTo>
                        <a:pt x="3238" y="3194"/>
                      </a:lnTo>
                      <a:lnTo>
                        <a:pt x="3238" y="101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27;p16"/>
                <p:cNvSpPr/>
                <p:nvPr/>
              </p:nvSpPr>
              <p:spPr>
                <a:xfrm>
                  <a:off x="4864" y="1400"/>
                  <a:ext cx="682" cy="1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38" extrusionOk="0">
                      <a:moveTo>
                        <a:pt x="0" y="516"/>
                      </a:moveTo>
                      <a:lnTo>
                        <a:pt x="0" y="516"/>
                      </a:lnTo>
                      <a:lnTo>
                        <a:pt x="0" y="544"/>
                      </a:lnTo>
                      <a:lnTo>
                        <a:pt x="2" y="570"/>
                      </a:lnTo>
                      <a:lnTo>
                        <a:pt x="6" y="596"/>
                      </a:lnTo>
                      <a:lnTo>
                        <a:pt x="10" y="622"/>
                      </a:lnTo>
                      <a:lnTo>
                        <a:pt x="16" y="648"/>
                      </a:lnTo>
                      <a:lnTo>
                        <a:pt x="22" y="674"/>
                      </a:lnTo>
                      <a:lnTo>
                        <a:pt x="30" y="698"/>
                      </a:lnTo>
                      <a:lnTo>
                        <a:pt x="40" y="722"/>
                      </a:lnTo>
                      <a:lnTo>
                        <a:pt x="50" y="746"/>
                      </a:lnTo>
                      <a:lnTo>
                        <a:pt x="62" y="768"/>
                      </a:lnTo>
                      <a:lnTo>
                        <a:pt x="74" y="790"/>
                      </a:lnTo>
                      <a:lnTo>
                        <a:pt x="88" y="810"/>
                      </a:lnTo>
                      <a:lnTo>
                        <a:pt x="102" y="832"/>
                      </a:lnTo>
                      <a:lnTo>
                        <a:pt x="116" y="850"/>
                      </a:lnTo>
                      <a:lnTo>
                        <a:pt x="134" y="870"/>
                      </a:lnTo>
                      <a:lnTo>
                        <a:pt x="150" y="888"/>
                      </a:lnTo>
                      <a:lnTo>
                        <a:pt x="168" y="904"/>
                      </a:lnTo>
                      <a:lnTo>
                        <a:pt x="188" y="922"/>
                      </a:lnTo>
                      <a:lnTo>
                        <a:pt x="206" y="936"/>
                      </a:lnTo>
                      <a:lnTo>
                        <a:pt x="228" y="950"/>
                      </a:lnTo>
                      <a:lnTo>
                        <a:pt x="248" y="964"/>
                      </a:lnTo>
                      <a:lnTo>
                        <a:pt x="270" y="976"/>
                      </a:lnTo>
                      <a:lnTo>
                        <a:pt x="292" y="988"/>
                      </a:lnTo>
                      <a:lnTo>
                        <a:pt x="316" y="998"/>
                      </a:lnTo>
                      <a:lnTo>
                        <a:pt x="340" y="1008"/>
                      </a:lnTo>
                      <a:lnTo>
                        <a:pt x="364" y="1016"/>
                      </a:lnTo>
                      <a:lnTo>
                        <a:pt x="390" y="1022"/>
                      </a:lnTo>
                      <a:lnTo>
                        <a:pt x="416" y="1028"/>
                      </a:lnTo>
                      <a:lnTo>
                        <a:pt x="442" y="1032"/>
                      </a:lnTo>
                      <a:lnTo>
                        <a:pt x="468" y="1036"/>
                      </a:lnTo>
                      <a:lnTo>
                        <a:pt x="494" y="1038"/>
                      </a:lnTo>
                      <a:lnTo>
                        <a:pt x="522" y="1038"/>
                      </a:lnTo>
                      <a:lnTo>
                        <a:pt x="522" y="1038"/>
                      </a:lnTo>
                      <a:lnTo>
                        <a:pt x="564" y="1036"/>
                      </a:lnTo>
                      <a:lnTo>
                        <a:pt x="604" y="1032"/>
                      </a:lnTo>
                      <a:lnTo>
                        <a:pt x="644" y="1024"/>
                      </a:lnTo>
                      <a:lnTo>
                        <a:pt x="682" y="1014"/>
                      </a:lnTo>
                      <a:lnTo>
                        <a:pt x="682" y="24"/>
                      </a:lnTo>
                      <a:lnTo>
                        <a:pt x="682" y="24"/>
                      </a:lnTo>
                      <a:lnTo>
                        <a:pt x="644" y="14"/>
                      </a:lnTo>
                      <a:lnTo>
                        <a:pt x="604" y="6"/>
                      </a:lnTo>
                      <a:lnTo>
                        <a:pt x="564" y="2"/>
                      </a:lnTo>
                      <a:lnTo>
                        <a:pt x="522" y="0"/>
                      </a:lnTo>
                      <a:lnTo>
                        <a:pt x="522" y="0"/>
                      </a:lnTo>
                      <a:lnTo>
                        <a:pt x="494" y="0"/>
                      </a:lnTo>
                      <a:lnTo>
                        <a:pt x="468" y="2"/>
                      </a:lnTo>
                      <a:lnTo>
                        <a:pt x="442" y="6"/>
                      </a:lnTo>
                      <a:lnTo>
                        <a:pt x="416" y="10"/>
                      </a:lnTo>
                      <a:lnTo>
                        <a:pt x="390" y="16"/>
                      </a:lnTo>
                      <a:lnTo>
                        <a:pt x="364" y="22"/>
                      </a:lnTo>
                      <a:lnTo>
                        <a:pt x="340" y="30"/>
                      </a:lnTo>
                      <a:lnTo>
                        <a:pt x="316" y="40"/>
                      </a:lnTo>
                      <a:lnTo>
                        <a:pt x="292" y="50"/>
                      </a:lnTo>
                      <a:lnTo>
                        <a:pt x="270" y="62"/>
                      </a:lnTo>
                      <a:lnTo>
                        <a:pt x="248" y="74"/>
                      </a:lnTo>
                      <a:lnTo>
                        <a:pt x="228" y="86"/>
                      </a:lnTo>
                      <a:lnTo>
                        <a:pt x="206" y="102"/>
                      </a:lnTo>
                      <a:lnTo>
                        <a:pt x="188" y="116"/>
                      </a:lnTo>
                      <a:lnTo>
                        <a:pt x="168" y="132"/>
                      </a:lnTo>
                      <a:lnTo>
                        <a:pt x="150" y="150"/>
                      </a:lnTo>
                      <a:lnTo>
                        <a:pt x="134" y="168"/>
                      </a:lnTo>
                      <a:lnTo>
                        <a:pt x="116" y="186"/>
                      </a:lnTo>
                      <a:lnTo>
                        <a:pt x="102" y="206"/>
                      </a:lnTo>
                      <a:lnTo>
                        <a:pt x="88" y="226"/>
                      </a:lnTo>
                      <a:lnTo>
                        <a:pt x="74" y="246"/>
                      </a:lnTo>
                      <a:lnTo>
                        <a:pt x="62" y="268"/>
                      </a:lnTo>
                      <a:lnTo>
                        <a:pt x="50" y="290"/>
                      </a:lnTo>
                      <a:lnTo>
                        <a:pt x="40" y="314"/>
                      </a:lnTo>
                      <a:lnTo>
                        <a:pt x="30" y="338"/>
                      </a:lnTo>
                      <a:lnTo>
                        <a:pt x="22" y="362"/>
                      </a:lnTo>
                      <a:lnTo>
                        <a:pt x="16" y="386"/>
                      </a:lnTo>
                      <a:lnTo>
                        <a:pt x="10" y="410"/>
                      </a:lnTo>
                      <a:lnTo>
                        <a:pt x="6" y="436"/>
                      </a:lnTo>
                      <a:lnTo>
                        <a:pt x="2" y="462"/>
                      </a:lnTo>
                      <a:lnTo>
                        <a:pt x="0" y="488"/>
                      </a:lnTo>
                      <a:lnTo>
                        <a:pt x="0" y="516"/>
                      </a:lnTo>
                      <a:lnTo>
                        <a:pt x="0" y="51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" name="Google Shape;28;p16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29" name="Google Shape;29;p16"/>
          <p:cNvPicPr preferRelativeResize="0"/>
          <p:nvPr/>
        </p:nvPicPr>
        <p:blipFill rotWithShape="1">
          <a:blip r:embed="rId2">
            <a:alphaModFix/>
          </a:blip>
          <a:srcRect t="59503" b="29467"/>
          <a:stretch/>
        </p:blipFill>
        <p:spPr>
          <a:xfrm>
            <a:off x="96261" y="9704734"/>
            <a:ext cx="1340768" cy="1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빈 화면">
  <p:cSld name="8_빈 화면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813" y="630869"/>
            <a:ext cx="6858000" cy="0"/>
          </a:xfrm>
          <a:custGeom>
            <a:avLst/>
            <a:gdLst/>
            <a:ahLst/>
            <a:cxnLst/>
            <a:rect l="l" t="t" r="r" b="b"/>
            <a:pathLst>
              <a:path w="9921600" h="120000" extrusionOk="0">
                <a:moveTo>
                  <a:pt x="0" y="0"/>
                </a:moveTo>
                <a:lnTo>
                  <a:pt x="992160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7"/>
          <p:cNvSpPr/>
          <p:nvPr/>
        </p:nvSpPr>
        <p:spPr>
          <a:xfrm>
            <a:off x="3285993" y="9635125"/>
            <a:ext cx="286014" cy="153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80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/ 00</a:t>
            </a:r>
            <a:endParaRPr/>
          </a:p>
        </p:txBody>
      </p:sp>
      <p:sp>
        <p:nvSpPr>
          <p:cNvPr id="34" name="Google Shape;34;p17"/>
          <p:cNvSpPr/>
          <p:nvPr/>
        </p:nvSpPr>
        <p:spPr>
          <a:xfrm>
            <a:off x="6309320" y="347089"/>
            <a:ext cx="0" cy="283780"/>
          </a:xfrm>
          <a:custGeom>
            <a:avLst/>
            <a:gdLst/>
            <a:ahLst/>
            <a:cxnLst/>
            <a:rect l="l" t="t" r="r" b="b"/>
            <a:pathLst>
              <a:path w="120000" h="283780" extrusionOk="0">
                <a:moveTo>
                  <a:pt x="0" y="28378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7"/>
          <p:cNvSpPr/>
          <p:nvPr/>
        </p:nvSpPr>
        <p:spPr>
          <a:xfrm>
            <a:off x="4221088" y="9604320"/>
            <a:ext cx="25215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646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  <p:pic>
        <p:nvPicPr>
          <p:cNvPr id="36" name="Google Shape;36;p17"/>
          <p:cNvPicPr preferRelativeResize="0"/>
          <p:nvPr/>
        </p:nvPicPr>
        <p:blipFill rotWithShape="1">
          <a:blip r:embed="rId2">
            <a:alphaModFix/>
          </a:blip>
          <a:srcRect t="59059" b="29467"/>
          <a:stretch/>
        </p:blipFill>
        <p:spPr>
          <a:xfrm>
            <a:off x="96261" y="9698775"/>
            <a:ext cx="1340768" cy="15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빈 화면">
  <p:cSld name="24_빈 화면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1" y="-1"/>
            <a:ext cx="6858000" cy="9904413"/>
          </a:xfrm>
          <a:prstGeom prst="rect">
            <a:avLst/>
          </a:prstGeom>
          <a:gradFill>
            <a:gsLst>
              <a:gs pos="0">
                <a:srgbClr val="FF6B00">
                  <a:alpha val="88627"/>
                </a:srgbClr>
              </a:gs>
              <a:gs pos="46000">
                <a:srgbClr val="FF6B00">
                  <a:alpha val="88627"/>
                </a:srgbClr>
              </a:gs>
              <a:gs pos="100000">
                <a:srgbClr val="F5A94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18" descr="D:\작업\2019. 07. 02_표준템플릿 요청\제목 없음-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3450" y="776288"/>
            <a:ext cx="1654175" cy="264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18"/>
          <p:cNvGrpSpPr/>
          <p:nvPr/>
        </p:nvGrpSpPr>
        <p:grpSpPr>
          <a:xfrm>
            <a:off x="1172185" y="3579908"/>
            <a:ext cx="4513630" cy="1274669"/>
            <a:chOff x="1172185" y="3579908"/>
            <a:chExt cx="4513630" cy="1274669"/>
          </a:xfrm>
        </p:grpSpPr>
        <p:sp>
          <p:nvSpPr>
            <p:cNvPr id="41" name="Google Shape;41;p18"/>
            <p:cNvSpPr/>
            <p:nvPr/>
          </p:nvSpPr>
          <p:spPr>
            <a:xfrm>
              <a:off x="1172185" y="3579908"/>
              <a:ext cx="451363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6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</p:txBody>
        </p:sp>
        <p:sp>
          <p:nvSpPr>
            <p:cNvPr id="42" name="Google Shape;42;p18"/>
            <p:cNvSpPr txBox="1"/>
            <p:nvPr/>
          </p:nvSpPr>
          <p:spPr>
            <a:xfrm>
              <a:off x="1245937" y="4608356"/>
              <a:ext cx="44398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The Best HR Service Partner</a:t>
              </a:r>
              <a:endParaRPr sz="1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" name="Google Shape;43;p18"/>
          <p:cNvSpPr txBox="1"/>
          <p:nvPr/>
        </p:nvSpPr>
        <p:spPr>
          <a:xfrm>
            <a:off x="482878" y="7713392"/>
            <a:ext cx="41987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www.multicampus.co.kr</a:t>
            </a:r>
            <a:endParaRPr/>
          </a:p>
        </p:txBody>
      </p:sp>
      <p:sp>
        <p:nvSpPr>
          <p:cNvPr id="44" name="Google Shape;44;p18"/>
          <p:cNvSpPr txBox="1"/>
          <p:nvPr/>
        </p:nvSpPr>
        <p:spPr>
          <a:xfrm>
            <a:off x="482878" y="8487283"/>
            <a:ext cx="4092178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sz="105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Tel. 010-5656-3891   E-mail. gm1.kim@multicampus.com</a:t>
            </a:r>
            <a:endParaRPr/>
          </a:p>
        </p:txBody>
      </p:sp>
      <p:grpSp>
        <p:nvGrpSpPr>
          <p:cNvPr id="45" name="Google Shape;45;p18"/>
          <p:cNvGrpSpPr/>
          <p:nvPr/>
        </p:nvGrpSpPr>
        <p:grpSpPr>
          <a:xfrm>
            <a:off x="482878" y="8444002"/>
            <a:ext cx="3971751" cy="595107"/>
            <a:chOff x="1443125" y="6752406"/>
            <a:chExt cx="3971751" cy="720080"/>
          </a:xfrm>
        </p:grpSpPr>
        <p:cxnSp>
          <p:nvCxnSpPr>
            <p:cNvPr id="46" name="Google Shape;46;p18"/>
            <p:cNvCxnSpPr/>
            <p:nvPr/>
          </p:nvCxnSpPr>
          <p:spPr>
            <a:xfrm>
              <a:off x="1443125" y="675240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18"/>
            <p:cNvCxnSpPr/>
            <p:nvPr/>
          </p:nvCxnSpPr>
          <p:spPr>
            <a:xfrm>
              <a:off x="1443125" y="7472486"/>
              <a:ext cx="397175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8" name="Google Shape;48;p18"/>
          <p:cNvSpPr/>
          <p:nvPr/>
        </p:nvSpPr>
        <p:spPr>
          <a:xfrm>
            <a:off x="482878" y="9248005"/>
            <a:ext cx="291361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 by Multicampus Co., Ltd. All right reserved.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kskd7967@icloud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"/>
          <p:cNvGrpSpPr/>
          <p:nvPr/>
        </p:nvGrpSpPr>
        <p:grpSpPr>
          <a:xfrm>
            <a:off x="2111085" y="3167174"/>
            <a:ext cx="4560419" cy="3226770"/>
            <a:chOff x="1939685" y="2393253"/>
            <a:chExt cx="4560419" cy="3226770"/>
          </a:xfrm>
        </p:grpSpPr>
        <p:sp>
          <p:nvSpPr>
            <p:cNvPr id="54" name="Google Shape;54;p1"/>
            <p:cNvSpPr/>
            <p:nvPr/>
          </p:nvSpPr>
          <p:spPr>
            <a:xfrm>
              <a:off x="1939685" y="2393253"/>
              <a:ext cx="4560419" cy="2365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6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채길호</a:t>
              </a:r>
              <a:r>
                <a:rPr lang="ko-KR" sz="66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6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ko-KR" sz="66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Portfolio</a:t>
              </a:r>
              <a:endParaRPr sz="6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771912" y="5312246"/>
              <a:ext cx="17281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2021. </a:t>
              </a:r>
              <a:r>
                <a:rPr lang="en-US" altLang="ko-KR" dirty="0">
                  <a:solidFill>
                    <a:schemeClr val="lt1"/>
                  </a:solidFill>
                </a:rPr>
                <a:t>08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altLang="ko-KR" dirty="0">
                  <a:solidFill>
                    <a:schemeClr val="lt1"/>
                  </a:solidFill>
                </a:rPr>
                <a:t>2</a:t>
              </a:r>
              <a:r>
                <a:rPr lang="ko-KR"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" name="Google Shape;56;p1"/>
            <p:cNvCxnSpPr/>
            <p:nvPr/>
          </p:nvCxnSpPr>
          <p:spPr>
            <a:xfrm rot="10800000">
              <a:off x="5589240" y="4829115"/>
              <a:ext cx="80838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7" name="Google Shape;57;p1"/>
          <p:cNvSpPr txBox="1"/>
          <p:nvPr/>
        </p:nvSpPr>
        <p:spPr>
          <a:xfrm>
            <a:off x="0" y="-405680"/>
            <a:ext cx="6671504" cy="37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나눔고딕 폰트를 기본으로 사용하였습니다</a:t>
            </a: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1942300" y="1984280"/>
            <a:ext cx="4941168" cy="9771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4944" y="2231696"/>
            <a:ext cx="2973532" cy="47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gdbe5ca3844_0_15"/>
          <p:cNvGraphicFramePr/>
          <p:nvPr/>
        </p:nvGraphicFramePr>
        <p:xfrm>
          <a:off x="338203" y="1640681"/>
          <a:ext cx="6186400" cy="2617210"/>
        </p:xfrm>
        <a:graphic>
          <a:graphicData uri="http://schemas.openxmlformats.org/drawingml/2006/table">
            <a:tbl>
              <a:tblPr firstRow="1" bandRow="1">
                <a:noFill/>
                <a:tableStyleId>{99C61828-B859-4A95-86AC-AB2053489831}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000구축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40%</a:t>
                      </a: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프론트엔드</a:t>
                      </a: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JAVA, Mongo DB, Windows</a:t>
                      </a: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2020.01.01 ~ 2020.12.31 (1년)</a:t>
                      </a: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9999" marR="0" lvl="0" indent="-89999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내용을 입력하세요 내용을 입력하세요</a:t>
                      </a: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9999" marR="0" lvl="0" indent="-89999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내용을 입력하세요 내용을 입력하세요</a:t>
                      </a: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9999" marR="0" lvl="0" indent="-89999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내용을 입력하세요 내용을 입력하세요</a:t>
                      </a:r>
                      <a:endParaRPr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https://multicampus.com/creal</a:t>
                      </a: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6" name="Google Shape;186;gdbe5ca3844_0_15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87" name="Google Shape;187;gdbe5ca3844_0_15"/>
          <p:cNvSpPr/>
          <p:nvPr/>
        </p:nvSpPr>
        <p:spPr>
          <a:xfrm>
            <a:off x="338202" y="5600575"/>
            <a:ext cx="6186300" cy="36006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결과이미지 OR </a:t>
            </a:r>
            <a:r>
              <a:rPr lang="ko-KR" sz="1200">
                <a:solidFill>
                  <a:srgbClr val="262626"/>
                </a:solidFill>
              </a:rPr>
              <a:t>코드 </a:t>
            </a: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삽입 ( 양식은 자유 , </a:t>
            </a:r>
            <a:r>
              <a:rPr lang="ko-KR" sz="1200">
                <a:solidFill>
                  <a:srgbClr val="262626"/>
                </a:solidFill>
              </a:rPr>
              <a:t>코드를 추천드립니다.</a:t>
            </a: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gdbe5ca3844_0_15"/>
          <p:cNvGrpSpPr/>
          <p:nvPr/>
        </p:nvGrpSpPr>
        <p:grpSpPr>
          <a:xfrm>
            <a:off x="338203" y="1208088"/>
            <a:ext cx="1397700" cy="312620"/>
            <a:chOff x="332656" y="4143997"/>
            <a:chExt cx="1397700" cy="312620"/>
          </a:xfrm>
        </p:grpSpPr>
        <p:sp>
          <p:nvSpPr>
            <p:cNvPr id="189" name="Google Shape;189;gdbe5ca3844_0_15"/>
            <p:cNvSpPr/>
            <p:nvPr/>
          </p:nvSpPr>
          <p:spPr>
            <a:xfrm>
              <a:off x="332656" y="4210317"/>
              <a:ext cx="1397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/>
            </a:p>
          </p:txBody>
        </p:sp>
        <p:cxnSp>
          <p:nvCxnSpPr>
            <p:cNvPr id="190" name="Google Shape;190;gdbe5ca3844_0_15"/>
            <p:cNvCxnSpPr/>
            <p:nvPr/>
          </p:nvCxnSpPr>
          <p:spPr>
            <a:xfrm>
              <a:off x="359272" y="4143997"/>
              <a:ext cx="169800" cy="600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91" name="Google Shape;191;gdbe5ca3844_0_15"/>
          <p:cNvGrpSpPr/>
          <p:nvPr/>
        </p:nvGrpSpPr>
        <p:grpSpPr>
          <a:xfrm>
            <a:off x="338197" y="5167980"/>
            <a:ext cx="2252700" cy="378920"/>
            <a:chOff x="332650" y="4143997"/>
            <a:chExt cx="2252700" cy="378920"/>
          </a:xfrm>
        </p:grpSpPr>
        <p:sp>
          <p:nvSpPr>
            <p:cNvPr id="192" name="Google Shape;192;gdbe5ca3844_0_15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>
                  <a:solidFill>
                    <a:srgbClr val="262626"/>
                  </a:solidFill>
                </a:rPr>
                <a:t>및 코드입력</a:t>
              </a:r>
              <a:endParaRPr/>
            </a:p>
          </p:txBody>
        </p:sp>
        <p:cxnSp>
          <p:nvCxnSpPr>
            <p:cNvPr id="193" name="Google Shape;193;gdbe5ca3844_0_15"/>
            <p:cNvCxnSpPr/>
            <p:nvPr/>
          </p:nvCxnSpPr>
          <p:spPr>
            <a:xfrm>
              <a:off x="359272" y="4143997"/>
              <a:ext cx="169800" cy="600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94" name="Google Shape;194;gdbe5ca3844_0_15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195" name="Google Shape;195;gdbe5ca3844_0_15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96" name="Google Shape;196;gdbe5ca3844_0_15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grpSp>
        <p:nvGrpSpPr>
          <p:cNvPr id="202" name="Google Shape;202;p10"/>
          <p:cNvGrpSpPr/>
          <p:nvPr/>
        </p:nvGrpSpPr>
        <p:grpSpPr>
          <a:xfrm>
            <a:off x="338203" y="1208088"/>
            <a:ext cx="2537859" cy="312541"/>
            <a:chOff x="332656" y="4143997"/>
            <a:chExt cx="1628651" cy="312541"/>
          </a:xfrm>
        </p:grpSpPr>
        <p:sp>
          <p:nvSpPr>
            <p:cNvPr id="203" name="Google Shape;203;p10"/>
            <p:cNvSpPr/>
            <p:nvPr/>
          </p:nvSpPr>
          <p:spPr>
            <a:xfrm>
              <a:off x="332656" y="4210317"/>
              <a:ext cx="16286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수상 및 자격사항 </a:t>
              </a:r>
              <a:endParaRPr dirty="0"/>
            </a:p>
          </p:txBody>
        </p:sp>
        <p:cxnSp>
          <p:nvCxnSpPr>
            <p:cNvPr id="204" name="Google Shape;204;p10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205" name="Google Shape;205;p10"/>
          <p:cNvGraphicFramePr/>
          <p:nvPr>
            <p:extLst>
              <p:ext uri="{D42A27DB-BD31-4B8C-83A1-F6EECF244321}">
                <p14:modId xmlns:p14="http://schemas.microsoft.com/office/powerpoint/2010/main" val="2957757668"/>
              </p:ext>
            </p:extLst>
          </p:nvPr>
        </p:nvGraphicFramePr>
        <p:xfrm>
          <a:off x="338201" y="1640681"/>
          <a:ext cx="6186400" cy="2160000"/>
        </p:xfrm>
        <a:graphic>
          <a:graphicData uri="http://schemas.openxmlformats.org/drawingml/2006/table">
            <a:tbl>
              <a:tblPr firstRow="1" bandRow="1">
                <a:noFill/>
                <a:tableStyleId>{99C61828-B859-4A95-86AC-AB2053489831}</a:tableStyleId>
              </a:tblPr>
              <a:tblGrid>
                <a:gridCol w="15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자격증 명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인증 기관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취득 일자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기타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ADsp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품질경영기사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컴퓨터 활용능력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급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06" name="Google Shape;206;p10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207" name="Google Shape;207;p10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08" name="Google Shape;208;p10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10"/>
          <p:cNvSpPr/>
          <p:nvPr/>
        </p:nvSpPr>
        <p:spPr>
          <a:xfrm>
            <a:off x="264438" y="5556046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10"/>
          <p:cNvGrpSpPr/>
          <p:nvPr/>
        </p:nvGrpSpPr>
        <p:grpSpPr>
          <a:xfrm>
            <a:off x="338202" y="5167980"/>
            <a:ext cx="1842289" cy="312541"/>
            <a:chOff x="332656" y="4143997"/>
            <a:chExt cx="1295226" cy="312541"/>
          </a:xfrm>
        </p:grpSpPr>
        <p:sp>
          <p:nvSpPr>
            <p:cNvPr id="211" name="Google Shape;211;p10"/>
            <p:cNvSpPr/>
            <p:nvPr/>
          </p:nvSpPr>
          <p:spPr>
            <a:xfrm>
              <a:off x="332656" y="4210317"/>
              <a:ext cx="129522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수상 증빙 및  기타</a:t>
              </a:r>
              <a:endParaRPr dirty="0"/>
            </a:p>
          </p:txBody>
        </p:sp>
        <p:cxnSp>
          <p:nvCxnSpPr>
            <p:cNvPr id="212" name="Google Shape;212;p10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97C4CFE7-20F8-484A-944A-572BC553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44" y="5643895"/>
            <a:ext cx="2648366" cy="35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11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218" name="Google Shape;218;p11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1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667994" y="4161863"/>
            <a:ext cx="4267972" cy="1005750"/>
            <a:chOff x="667994" y="4161863"/>
            <a:chExt cx="4267972" cy="1005750"/>
          </a:xfrm>
        </p:grpSpPr>
        <p:sp>
          <p:nvSpPr>
            <p:cNvPr id="221" name="Google Shape;221;p11"/>
            <p:cNvSpPr txBox="1"/>
            <p:nvPr/>
          </p:nvSpPr>
          <p:spPr>
            <a:xfrm>
              <a:off x="667994" y="4305879"/>
              <a:ext cx="4267972" cy="861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5000" b="1" dirty="0"/>
                <a:t>자기 소개</a:t>
              </a:r>
              <a:endParaRPr dirty="0"/>
            </a:p>
          </p:txBody>
        </p:sp>
        <p:cxnSp>
          <p:nvCxnSpPr>
            <p:cNvPr id="222" name="Google Shape;222;p11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PR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230121" y="818274"/>
            <a:ext cx="32077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자기소개</a:t>
            </a:r>
            <a:endParaRPr sz="1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2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230" name="Google Shape;230;p12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231" name="Google Shape;231;p12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12"/>
          <p:cNvSpPr txBox="1"/>
          <p:nvPr/>
        </p:nvSpPr>
        <p:spPr>
          <a:xfrm>
            <a:off x="229376" y="1221342"/>
            <a:ext cx="559980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지원 분야와 관련하여 전문성을 키우기 위해 노력한 경험</a:t>
            </a: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252658" y="5891871"/>
            <a:ext cx="61714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다양한 자원 활용, 협력을 이끌어 내어 </a:t>
            </a:r>
            <a:r>
              <a:rPr lang="ko-KR" sz="16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팀웍을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발휘하여 목표를 달성한 경험</a:t>
            </a: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257025" y="7184454"/>
            <a:ext cx="43467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ko-KR" sz="1600" dirty="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목표를 세우고 끈질기게 성취한 경험</a:t>
            </a:r>
            <a:endParaRPr sz="16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5D324CB-4CCE-4EA9-8D45-AB7E70408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76" y="1618087"/>
            <a:ext cx="621798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[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진로 선택 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통계학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가설검정을 통해 흥미를 느낌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산업공학을 전공하면서 통계분석과 가설검정을 배웠고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데이터를 통한 결과 예측에 흥미를 느껴서 데이터 분석가라는 진로를 선택하게 되었습니다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 DT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역량을 강화를 위해서 부전공으로 컴퓨터공학을 선택하였고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데이터 마이닝과 텍스트 마이닝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인공지능 과목을 수강하면서 디지털 데이터 활용능력을 향상 시켰습니다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[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지식 검토와 역량 향상을 위해서 자격증을 취득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품질경영기사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ADsP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졸업 전 통계 지식을 활용할 수 있는 품질경영기사를 취득하였고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머신러닝에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대해서 공부하면서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ADsP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자격증을 취득하였습니다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 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자격증을 취득하는 과정에서 통계와 가설검정에 대한 전반적인 지식을 다시 한번 확인하였고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머신러닝과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분석결과 평가에 대한 지식을 쌓았습니다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[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지식 향상과 프로젝트 경험을 위해서 교육 수강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졸업 후 데이터 분석가 역량 향상을 위해서 멀티캠퍼스에서 주관하는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데이터사이언스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과정을 수강 중이며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데이터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EDA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머신러닝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딥러닝에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대한 지식을 공부하였습니다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 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이를 통해서 데이터 분석의 전반적인 과정을 경험할 수 있었고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프로젝트를 진행하면서 데이터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EDA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의 중요성과 관련 배경지식의 중요성을 깨닫게 되었습니다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프로젝트 또한 팀원들과 열심히 진행하여 학원내에서 주최하는 프로젝트 경진대회에서 수상하였습니다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이러한 다양한 경험들을 통해서 실무에 들어가면  빠르게 적응할 수 있을 것입니다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2"/>
          <p:cNvGrpSpPr/>
          <p:nvPr/>
        </p:nvGrpSpPr>
        <p:grpSpPr>
          <a:xfrm>
            <a:off x="1268760" y="5672283"/>
            <a:ext cx="5184576" cy="400110"/>
            <a:chOff x="811953" y="2542034"/>
            <a:chExt cx="4309006" cy="354303"/>
          </a:xfrm>
        </p:grpSpPr>
        <p:sp>
          <p:nvSpPr>
            <p:cNvPr id="65" name="Google Shape;65;p2"/>
            <p:cNvSpPr txBox="1"/>
            <p:nvPr/>
          </p:nvSpPr>
          <p:spPr>
            <a:xfrm>
              <a:off x="2204864" y="2542034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인적 사항</a:t>
              </a:r>
              <a:endParaRPr/>
            </a:p>
          </p:txBody>
        </p:sp>
        <p:sp>
          <p:nvSpPr>
            <p:cNvPr id="66" name="Google Shape;66;p2"/>
            <p:cNvSpPr txBox="1"/>
            <p:nvPr/>
          </p:nvSpPr>
          <p:spPr>
            <a:xfrm>
              <a:off x="811953" y="2565489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cxnSp>
          <p:nvCxnSpPr>
            <p:cNvPr id="67" name="Google Shape;67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8" name="Google Shape;68;p2"/>
          <p:cNvGrpSpPr/>
          <p:nvPr/>
        </p:nvGrpSpPr>
        <p:grpSpPr>
          <a:xfrm>
            <a:off x="1268760" y="6163407"/>
            <a:ext cx="5184576" cy="400110"/>
            <a:chOff x="811953" y="3218473"/>
            <a:chExt cx="4309006" cy="354303"/>
          </a:xfrm>
        </p:grpSpPr>
        <p:sp>
          <p:nvSpPr>
            <p:cNvPr id="69" name="Google Shape;69;p2"/>
            <p:cNvSpPr txBox="1"/>
            <p:nvPr/>
          </p:nvSpPr>
          <p:spPr>
            <a:xfrm>
              <a:off x="2204864" y="3218473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역량</a:t>
              </a:r>
              <a:endParaRPr/>
            </a:p>
          </p:txBody>
        </p:sp>
        <p:sp>
          <p:nvSpPr>
            <p:cNvPr id="70" name="Google Shape;70;p2"/>
            <p:cNvSpPr txBox="1"/>
            <p:nvPr/>
          </p:nvSpPr>
          <p:spPr>
            <a:xfrm>
              <a:off x="811953" y="3241928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cxnSp>
          <p:nvCxnSpPr>
            <p:cNvPr id="71" name="Google Shape;71;p2"/>
            <p:cNvCxnSpPr/>
            <p:nvPr/>
          </p:nvCxnSpPr>
          <p:spPr>
            <a:xfrm>
              <a:off x="2145384" y="3285326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2" name="Google Shape;72;p2"/>
          <p:cNvGrpSpPr/>
          <p:nvPr/>
        </p:nvGrpSpPr>
        <p:grpSpPr>
          <a:xfrm>
            <a:off x="1268760" y="6654531"/>
            <a:ext cx="5184576" cy="400110"/>
            <a:chOff x="811953" y="3894912"/>
            <a:chExt cx="4309006" cy="354303"/>
          </a:xfrm>
        </p:grpSpPr>
        <p:sp>
          <p:nvSpPr>
            <p:cNvPr id="73" name="Google Shape;73;p2"/>
            <p:cNvSpPr txBox="1"/>
            <p:nvPr/>
          </p:nvSpPr>
          <p:spPr>
            <a:xfrm>
              <a:off x="2204864" y="389491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및 수상</a:t>
              </a:r>
              <a:endParaRPr/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811953" y="391836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cxnSp>
          <p:nvCxnSpPr>
            <p:cNvPr id="75" name="Google Shape;75;p2"/>
            <p:cNvCxnSpPr/>
            <p:nvPr/>
          </p:nvCxnSpPr>
          <p:spPr>
            <a:xfrm>
              <a:off x="2145384" y="396176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6" name="Google Shape;76;p2"/>
          <p:cNvGrpSpPr/>
          <p:nvPr/>
        </p:nvGrpSpPr>
        <p:grpSpPr>
          <a:xfrm>
            <a:off x="1268760" y="7145655"/>
            <a:ext cx="5184576" cy="400110"/>
            <a:chOff x="811953" y="4571352"/>
            <a:chExt cx="4309006" cy="354303"/>
          </a:xfrm>
        </p:grpSpPr>
        <p:sp>
          <p:nvSpPr>
            <p:cNvPr id="77" name="Google Shape;77;p2"/>
            <p:cNvSpPr txBox="1"/>
            <p:nvPr/>
          </p:nvSpPr>
          <p:spPr>
            <a:xfrm>
              <a:off x="2204864" y="4571352"/>
              <a:ext cx="2916095" cy="35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자기소개</a:t>
              </a:r>
              <a:endParaRPr dirty="0"/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811953" y="4594807"/>
              <a:ext cx="1312148" cy="299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CHAPTER </a:t>
              </a: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  <p:cxnSp>
          <p:nvCxnSpPr>
            <p:cNvPr id="79" name="Google Shape;79;p2"/>
            <p:cNvCxnSpPr/>
            <p:nvPr/>
          </p:nvCxnSpPr>
          <p:spPr>
            <a:xfrm>
              <a:off x="2145384" y="4638205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0" name="Google Shape;80;p2"/>
          <p:cNvGrpSpPr/>
          <p:nvPr/>
        </p:nvGrpSpPr>
        <p:grpSpPr>
          <a:xfrm>
            <a:off x="332656" y="2575942"/>
            <a:ext cx="6336704" cy="1077178"/>
            <a:chOff x="2145384" y="2542034"/>
            <a:chExt cx="2975575" cy="953858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2204864" y="2542034"/>
              <a:ext cx="2916095" cy="9538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rPr>
                <a:t>책임감을 가지고 </a:t>
              </a:r>
              <a:endParaRPr lang="en-US" altLang="ko-KR" sz="3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200" dirty="0">
                  <a:solidFill>
                    <a:schemeClr val="tx1"/>
                  </a:solidFill>
                </a:rPr>
                <a:t>최선을 다하는 분석가</a:t>
              </a:r>
              <a:r>
                <a:rPr lang="en-US" altLang="ko-KR" sz="3200" dirty="0">
                  <a:solidFill>
                    <a:schemeClr val="tx1"/>
                  </a:solidFill>
                </a:rPr>
                <a:t>, </a:t>
              </a:r>
              <a:r>
                <a:rPr lang="ko-KR" altLang="en-US" sz="3200" dirty="0" err="1">
                  <a:solidFill>
                    <a:schemeClr val="tx1"/>
                  </a:solidFill>
                </a:rPr>
                <a:t>채길호</a:t>
              </a:r>
              <a:endParaRPr lang="ko-KR" altLang="en-US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" name="Google Shape;82;p2"/>
            <p:cNvCxnSpPr/>
            <p:nvPr/>
          </p:nvCxnSpPr>
          <p:spPr>
            <a:xfrm>
              <a:off x="2145384" y="2608887"/>
              <a:ext cx="0" cy="220980"/>
            </a:xfrm>
            <a:prstGeom prst="straightConnector1">
              <a:avLst/>
            </a:prstGeom>
            <a:noFill/>
            <a:ln w="12700" cap="flat" cmpd="sng">
              <a:solidFill>
                <a:schemeClr val="dk1">
                  <a:alpha val="4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3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88" name="Google Shape;88;p3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667994" y="4161863"/>
            <a:ext cx="3528392" cy="1005790"/>
            <a:chOff x="1564596" y="4536237"/>
            <a:chExt cx="3528392" cy="1005790"/>
          </a:xfrm>
        </p:grpSpPr>
        <p:sp>
          <p:nvSpPr>
            <p:cNvPr id="91" name="Google Shape;91;p3"/>
            <p:cNvSpPr txBox="1"/>
            <p:nvPr/>
          </p:nvSpPr>
          <p:spPr>
            <a:xfrm>
              <a:off x="1564596" y="4680253"/>
              <a:ext cx="3528392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인적사항</a:t>
              </a:r>
              <a:endParaRPr sz="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" name="Google Shape;92;p3"/>
            <p:cNvCxnSpPr/>
            <p:nvPr/>
          </p:nvCxnSpPr>
          <p:spPr>
            <a:xfrm>
              <a:off x="1664804" y="4536237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인적사항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8" name="Google Shape;98;p4"/>
          <p:cNvGraphicFramePr/>
          <p:nvPr>
            <p:extLst>
              <p:ext uri="{D42A27DB-BD31-4B8C-83A1-F6EECF244321}">
                <p14:modId xmlns:p14="http://schemas.microsoft.com/office/powerpoint/2010/main" val="870830460"/>
              </p:ext>
            </p:extLst>
          </p:nvPr>
        </p:nvGraphicFramePr>
        <p:xfrm>
          <a:off x="338207" y="1640336"/>
          <a:ext cx="6186400" cy="1728000"/>
        </p:xfrm>
        <a:graphic>
          <a:graphicData uri="http://schemas.openxmlformats.org/drawingml/2006/table">
            <a:tbl>
              <a:tblPr firstRow="1" bandRow="1">
                <a:noFill/>
                <a:tableStyleId>{99C61828-B859-4A95-86AC-AB2053489831}</a:tableStyleId>
              </a:tblPr>
              <a:tblGrid>
                <a:gridCol w="97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성명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채길호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남자</a:t>
                      </a: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휴대폰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010-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5882-7967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  <a:hlinkClick r:id="rId3"/>
                        </a:rPr>
                        <a:t>rkskd7967@icloud.com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생년월일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1995.05.17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병역구분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군필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 특별시 은평구 신사동 </a:t>
                      </a:r>
                      <a:r>
                        <a:rPr lang="ko-KR" altLang="en-US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가좌로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342 ( 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홍익아파트 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101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동 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1002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9" name="Google Shape;99;p4"/>
          <p:cNvGrpSpPr/>
          <p:nvPr/>
        </p:nvGrpSpPr>
        <p:grpSpPr>
          <a:xfrm>
            <a:off x="338203" y="1102660"/>
            <a:ext cx="952715" cy="417970"/>
            <a:chOff x="332656" y="4143997"/>
            <a:chExt cx="666849" cy="312541"/>
          </a:xfrm>
        </p:grpSpPr>
        <p:sp>
          <p:nvSpPr>
            <p:cNvPr id="100" name="Google Shape;100;p4"/>
            <p:cNvSpPr/>
            <p:nvPr/>
          </p:nvSpPr>
          <p:spPr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인적사항</a:t>
              </a:r>
              <a:endParaRPr/>
            </a:p>
          </p:txBody>
        </p:sp>
        <p:cxnSp>
          <p:nvCxnSpPr>
            <p:cNvPr id="101" name="Google Shape;101;p4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102" name="Google Shape;102;p4"/>
          <p:cNvGraphicFramePr/>
          <p:nvPr>
            <p:extLst>
              <p:ext uri="{D42A27DB-BD31-4B8C-83A1-F6EECF244321}">
                <p14:modId xmlns:p14="http://schemas.microsoft.com/office/powerpoint/2010/main" val="3914458769"/>
              </p:ext>
            </p:extLst>
          </p:nvPr>
        </p:nvGraphicFramePr>
        <p:xfrm>
          <a:off x="338203" y="4525229"/>
          <a:ext cx="6186400" cy="1897210"/>
        </p:xfrm>
        <a:graphic>
          <a:graphicData uri="http://schemas.openxmlformats.org/drawingml/2006/table">
            <a:tbl>
              <a:tblPr firstRow="1" bandRow="1">
                <a:noFill/>
                <a:tableStyleId>{99C61828-B859-4A95-86AC-AB2053489831}</a:tableStyleId>
              </a:tblPr>
              <a:tblGrid>
                <a:gridCol w="15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학교명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학과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소재지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2014~2021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성결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대학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]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산업경영공학</a:t>
                      </a:r>
                      <a:endParaRPr lang="en-US" altLang="ko-KR"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부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] 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컴퓨터공학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경기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3" name="Google Shape;103;p4"/>
          <p:cNvGrpSpPr/>
          <p:nvPr/>
        </p:nvGrpSpPr>
        <p:grpSpPr>
          <a:xfrm>
            <a:off x="338203" y="4092981"/>
            <a:ext cx="952715" cy="432248"/>
            <a:chOff x="332656" y="4143997"/>
            <a:chExt cx="666849" cy="312541"/>
          </a:xfrm>
        </p:grpSpPr>
        <p:sp>
          <p:nvSpPr>
            <p:cNvPr id="104" name="Google Shape;104;p4"/>
            <p:cNvSpPr/>
            <p:nvPr/>
          </p:nvSpPr>
          <p:spPr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학력사항</a:t>
              </a:r>
              <a:endParaRPr dirty="0"/>
            </a:p>
          </p:txBody>
        </p:sp>
        <p:cxnSp>
          <p:nvCxnSpPr>
            <p:cNvPr id="105" name="Google Shape;105;p4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106" name="Google Shape;106;p4"/>
          <p:cNvGraphicFramePr/>
          <p:nvPr>
            <p:extLst>
              <p:ext uri="{D42A27DB-BD31-4B8C-83A1-F6EECF244321}">
                <p14:modId xmlns:p14="http://schemas.microsoft.com/office/powerpoint/2010/main" val="3450301921"/>
              </p:ext>
            </p:extLst>
          </p:nvPr>
        </p:nvGraphicFramePr>
        <p:xfrm>
          <a:off x="338203" y="7410122"/>
          <a:ext cx="6186400" cy="1897210"/>
        </p:xfrm>
        <a:graphic>
          <a:graphicData uri="http://schemas.openxmlformats.org/drawingml/2006/table">
            <a:tbl>
              <a:tblPr firstRow="1" bandRow="1">
                <a:noFill/>
                <a:tableStyleId>{99C61828-B859-4A95-86AC-AB2053489831}</a:tableStyleId>
              </a:tblPr>
              <a:tblGrid>
                <a:gridCol w="15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회사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부서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21.5~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멀티캠퍼스</a:t>
                      </a:r>
                      <a:endParaRPr lang="en-US" altLang="ko-KR"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국비교육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사이언스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교육생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7" name="Google Shape;107;p4"/>
          <p:cNvGrpSpPr/>
          <p:nvPr/>
        </p:nvGrpSpPr>
        <p:grpSpPr>
          <a:xfrm>
            <a:off x="338203" y="6977874"/>
            <a:ext cx="952715" cy="432248"/>
            <a:chOff x="332656" y="4143997"/>
            <a:chExt cx="666849" cy="312541"/>
          </a:xfrm>
        </p:grpSpPr>
        <p:sp>
          <p:nvSpPr>
            <p:cNvPr id="108" name="Google Shape;108;p4"/>
            <p:cNvSpPr/>
            <p:nvPr/>
          </p:nvSpPr>
          <p:spPr>
            <a:xfrm>
              <a:off x="332656" y="4210317"/>
              <a:ext cx="66684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경력사항</a:t>
              </a:r>
              <a:endParaRPr dirty="0"/>
            </a:p>
          </p:txBody>
        </p:sp>
        <p:cxnSp>
          <p:nvCxnSpPr>
            <p:cNvPr id="109" name="Google Shape;109;p4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0" name="Google Shape;110;p4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11" name="Google Shape;111;p4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12" name="Google Shape;112;p4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5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18" name="Google Shape;118;p5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667994" y="4161863"/>
            <a:ext cx="4888744" cy="1775191"/>
            <a:chOff x="667994" y="4161863"/>
            <a:chExt cx="4267972" cy="1775191"/>
          </a:xfrm>
        </p:grpSpPr>
        <p:sp>
          <p:nvSpPr>
            <p:cNvPr id="121" name="Google Shape;121;p5"/>
            <p:cNvSpPr txBox="1"/>
            <p:nvPr/>
          </p:nvSpPr>
          <p:spPr>
            <a:xfrm>
              <a:off x="667994" y="4305879"/>
              <a:ext cx="4267972" cy="1631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5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프로그래밍 역량</a:t>
              </a:r>
              <a:endParaRPr dirty="0"/>
            </a:p>
          </p:txBody>
        </p:sp>
        <p:cxnSp>
          <p:nvCxnSpPr>
            <p:cNvPr id="122" name="Google Shape;122;p5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2. 프로그래밍 역량</a:t>
            </a:r>
            <a:endParaRPr/>
          </a:p>
        </p:txBody>
      </p:sp>
      <p:grpSp>
        <p:nvGrpSpPr>
          <p:cNvPr id="128" name="Google Shape;128;p6"/>
          <p:cNvGrpSpPr/>
          <p:nvPr/>
        </p:nvGrpSpPr>
        <p:grpSpPr>
          <a:xfrm>
            <a:off x="338202" y="1208088"/>
            <a:ext cx="3824095" cy="312541"/>
            <a:chOff x="332656" y="4143997"/>
            <a:chExt cx="2295500" cy="312541"/>
          </a:xfrm>
        </p:grpSpPr>
        <p:sp>
          <p:nvSpPr>
            <p:cNvPr id="129" name="Google Shape;129;p6"/>
            <p:cNvSpPr/>
            <p:nvPr/>
          </p:nvSpPr>
          <p:spPr>
            <a:xfrm>
              <a:off x="332656" y="4210317"/>
              <a:ext cx="22955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프로그래밍  및 라이브러리 역량</a:t>
              </a:r>
              <a:endParaRPr dirty="0"/>
            </a:p>
          </p:txBody>
        </p:sp>
        <p:cxnSp>
          <p:nvCxnSpPr>
            <p:cNvPr id="130" name="Google Shape;130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131" name="Google Shape;131;p6"/>
          <p:cNvGraphicFramePr/>
          <p:nvPr>
            <p:extLst>
              <p:ext uri="{D42A27DB-BD31-4B8C-83A1-F6EECF244321}">
                <p14:modId xmlns:p14="http://schemas.microsoft.com/office/powerpoint/2010/main" val="3845213731"/>
              </p:ext>
            </p:extLst>
          </p:nvPr>
        </p:nvGraphicFramePr>
        <p:xfrm>
          <a:off x="333373" y="1640681"/>
          <a:ext cx="6191300" cy="1897210"/>
        </p:xfrm>
        <a:graphic>
          <a:graphicData uri="http://schemas.openxmlformats.org/drawingml/2006/table">
            <a:tbl>
              <a:tblPr firstRow="1" bandRow="1">
                <a:noFill/>
                <a:tableStyleId>{99C61828-B859-4A95-86AC-AB2053489831}</a:tableStyleId>
              </a:tblPr>
              <a:tblGrid>
                <a:gridCol w="15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언어</a:t>
                      </a:r>
                      <a:endParaRPr sz="1200" b="1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수준</a:t>
                      </a: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수준 설명</a:t>
                      </a:r>
                      <a:endParaRPr sz="1200" b="1" i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Python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 </a:t>
                      </a:r>
                      <a:r>
                        <a:rPr lang="ko-KR" altLang="en-US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크롤링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및 알고리즘 해석 및 간단한 알고리즘 코딩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SQL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CRUD 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활용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검색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ANOVA 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분석 및 분석 패키지 사용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코드 해석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2" name="Google Shape;132;p6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33" name="Google Shape;133;p6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34" name="Google Shape;134;p6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6"/>
          <p:cNvSpPr/>
          <p:nvPr/>
        </p:nvSpPr>
        <p:spPr>
          <a:xfrm>
            <a:off x="333373" y="5225436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결과이미지</a:t>
            </a:r>
            <a:r>
              <a:rPr lang="ko-KR" sz="12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삽입 </a:t>
            </a:r>
            <a:r>
              <a:rPr lang="ko-KR" sz="1200" dirty="0">
                <a:solidFill>
                  <a:srgbClr val="262626"/>
                </a:solidFill>
              </a:rPr>
              <a:t>OR 코드 입력</a:t>
            </a:r>
            <a:r>
              <a:rPr lang="ko-KR" sz="12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( 양식은 자유)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6"/>
          <p:cNvGrpSpPr/>
          <p:nvPr/>
        </p:nvGrpSpPr>
        <p:grpSpPr>
          <a:xfrm>
            <a:off x="333373" y="4256613"/>
            <a:ext cx="3824100" cy="312620"/>
            <a:chOff x="332650" y="4143997"/>
            <a:chExt cx="3824100" cy="312620"/>
          </a:xfrm>
        </p:grpSpPr>
        <p:sp>
          <p:nvSpPr>
            <p:cNvPr id="137" name="Google Shape;137;p6"/>
            <p:cNvSpPr/>
            <p:nvPr/>
          </p:nvSpPr>
          <p:spPr>
            <a:xfrm>
              <a:off x="332650" y="4210317"/>
              <a:ext cx="3824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코딩 테스트 등급 및 GitHub</a:t>
              </a:r>
              <a:endParaRPr sz="1600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" name="Google Shape;138;p6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F5422B-9001-4465-B135-8C99E170E9AD}"/>
              </a:ext>
            </a:extLst>
          </p:cNvPr>
          <p:cNvSpPr txBox="1"/>
          <p:nvPr/>
        </p:nvSpPr>
        <p:spPr>
          <a:xfrm>
            <a:off x="333373" y="4668154"/>
            <a:ext cx="446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GitHub : </a:t>
            </a:r>
            <a:r>
              <a:rPr lang="en-US" altLang="ko-KR" dirty="0"/>
              <a:t>https://github.com/chaerui7967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1A5B1-C421-46D0-85C2-A3FF3623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96" y="5947051"/>
            <a:ext cx="5966977" cy="2316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D3E415-168F-45BE-84AA-3E0D25AB151B}"/>
              </a:ext>
            </a:extLst>
          </p:cNvPr>
          <p:cNvSpPr txBox="1"/>
          <p:nvPr/>
        </p:nvSpPr>
        <p:spPr>
          <a:xfrm>
            <a:off x="443096" y="5432355"/>
            <a:ext cx="446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프로그래머스</a:t>
            </a:r>
            <a:r>
              <a:rPr lang="ko-KR" altLang="en-US" b="1" dirty="0"/>
              <a:t> 실력 테스트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7"/>
          <p:cNvGrpSpPr/>
          <p:nvPr/>
        </p:nvGrpSpPr>
        <p:grpSpPr>
          <a:xfrm>
            <a:off x="4777690" y="1544864"/>
            <a:ext cx="1893468" cy="1825393"/>
            <a:chOff x="4625374" y="980037"/>
            <a:chExt cx="1893468" cy="1825393"/>
          </a:xfrm>
        </p:grpSpPr>
        <p:sp>
          <p:nvSpPr>
            <p:cNvPr id="144" name="Google Shape;144;p7"/>
            <p:cNvSpPr txBox="1"/>
            <p:nvPr/>
          </p:nvSpPr>
          <p:spPr>
            <a:xfrm>
              <a:off x="4625374" y="1020326"/>
              <a:ext cx="189346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0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1000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 txBox="1"/>
            <p:nvPr/>
          </p:nvSpPr>
          <p:spPr>
            <a:xfrm>
              <a:off x="4895924" y="980037"/>
              <a:ext cx="13523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667994" y="4161863"/>
            <a:ext cx="4267972" cy="1005750"/>
            <a:chOff x="667994" y="4161863"/>
            <a:chExt cx="4267972" cy="1005750"/>
          </a:xfrm>
        </p:grpSpPr>
        <p:sp>
          <p:nvSpPr>
            <p:cNvPr id="147" name="Google Shape;147;p7"/>
            <p:cNvSpPr txBox="1"/>
            <p:nvPr/>
          </p:nvSpPr>
          <p:spPr>
            <a:xfrm>
              <a:off x="667994" y="4305879"/>
              <a:ext cx="4267972" cy="861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50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프로젝트 수상</a:t>
              </a:r>
              <a:endParaRPr dirty="0"/>
            </a:p>
          </p:txBody>
        </p:sp>
        <p:cxnSp>
          <p:nvCxnSpPr>
            <p:cNvPr id="148" name="Google Shape;148;p7"/>
            <p:cNvCxnSpPr/>
            <p:nvPr/>
          </p:nvCxnSpPr>
          <p:spPr>
            <a:xfrm>
              <a:off x="768202" y="4161863"/>
              <a:ext cx="1109224" cy="0"/>
            </a:xfrm>
            <a:prstGeom prst="straightConnector1">
              <a:avLst/>
            </a:prstGeom>
            <a:noFill/>
            <a:ln w="76200" cap="rnd" cmpd="sng">
              <a:solidFill>
                <a:srgbClr val="FF6B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8"/>
          <p:cNvGraphicFramePr/>
          <p:nvPr>
            <p:extLst>
              <p:ext uri="{D42A27DB-BD31-4B8C-83A1-F6EECF244321}">
                <p14:modId xmlns:p14="http://schemas.microsoft.com/office/powerpoint/2010/main" val="2549348513"/>
              </p:ext>
            </p:extLst>
          </p:nvPr>
        </p:nvGraphicFramePr>
        <p:xfrm>
          <a:off x="338203" y="1640681"/>
          <a:ext cx="6186400" cy="2754587"/>
        </p:xfrm>
        <a:graphic>
          <a:graphicData uri="http://schemas.openxmlformats.org/drawingml/2006/table">
            <a:tbl>
              <a:tblPr firstRow="1" bandRow="1">
                <a:noFill/>
                <a:tableStyleId>{99C61828-B859-4A95-86AC-AB2053489831}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데이터 분석 시각화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0%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병합 및 모델링 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Python, SQL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2020.0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.0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~ 2020.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07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(20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90000" marR="0" lvl="0" indent="-9000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dirty="0"/>
                        <a:t>Kaggle </a:t>
                      </a:r>
                      <a:r>
                        <a:rPr lang="ko-KR" altLang="en-US" sz="1200" dirty="0"/>
                        <a:t>공모전 데이터에서 </a:t>
                      </a:r>
                      <a:r>
                        <a:rPr lang="en-US" sz="1200" dirty="0" err="1"/>
                        <a:t>Neflix</a:t>
                      </a:r>
                      <a:r>
                        <a:rPr lang="en-US" sz="1200" dirty="0"/>
                        <a:t> </a:t>
                      </a:r>
                      <a:r>
                        <a:rPr lang="ko-KR" altLang="en-US" sz="1200" dirty="0"/>
                        <a:t>컨텐츠 관련 데이터 수집</a:t>
                      </a:r>
                      <a:endParaRPr lang="en-US" altLang="ko-KR" sz="1200" dirty="0"/>
                    </a:p>
                    <a:p>
                      <a:pPr marL="90000" marR="0" lvl="0" indent="-9000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1200" dirty="0" err="1"/>
                        <a:t>Filxpatroll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시청 수 랭킹 자료 </a:t>
                      </a:r>
                      <a:r>
                        <a:rPr lang="ko-KR" altLang="en-US" sz="1200" dirty="0" err="1"/>
                        <a:t>크롤링</a:t>
                      </a:r>
                      <a:r>
                        <a:rPr lang="ko-KR" altLang="en-US" sz="1200" dirty="0"/>
                        <a:t> 및 데이터 병합</a:t>
                      </a:r>
                      <a:endParaRPr lang="en-US" altLang="ko-KR" sz="1200" dirty="0"/>
                    </a:p>
                    <a:p>
                      <a:pPr marL="90000" marR="0" lvl="0" indent="-9000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sz="1200" dirty="0"/>
                        <a:t>EDA</a:t>
                      </a:r>
                      <a:r>
                        <a:rPr lang="ko-KR" altLang="en-US" sz="1200" dirty="0"/>
                        <a:t>를 통해서 요약변수 생성 및 독립변수와 종속변수와의 관계 시각화</a:t>
                      </a:r>
                      <a:endParaRPr lang="en-US" altLang="ko-KR" sz="1200" dirty="0"/>
                    </a:p>
                    <a:p>
                      <a:pPr marL="90000" marR="0" lvl="0" indent="-9000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dirty="0"/>
                        <a:t>딥러닝 모델을 통해서 시청 수 예측 모델 개발</a:t>
                      </a:r>
                      <a:endParaRPr sz="1200" dirty="0"/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https://github.com/chaerui7967/Netflix_Analysis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8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38202" y="5600575"/>
            <a:ext cx="6186425" cy="3600575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결과이미지 OR </a:t>
            </a:r>
            <a:r>
              <a:rPr lang="ko-KR" sz="1200">
                <a:solidFill>
                  <a:srgbClr val="262626"/>
                </a:solidFill>
              </a:rPr>
              <a:t>코드 </a:t>
            </a: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삽입 ( 양식은 자유 , </a:t>
            </a:r>
            <a:r>
              <a:rPr lang="ko-KR" sz="1200">
                <a:solidFill>
                  <a:srgbClr val="262626"/>
                </a:solidFill>
              </a:rPr>
              <a:t>코드를 추천드립니다.</a:t>
            </a:r>
            <a:r>
              <a:rPr lang="ko-KR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338203" y="1208088"/>
            <a:ext cx="2014228" cy="312541"/>
            <a:chOff x="332656" y="4143997"/>
            <a:chExt cx="1397819" cy="312541"/>
          </a:xfrm>
        </p:grpSpPr>
        <p:sp>
          <p:nvSpPr>
            <p:cNvPr id="157" name="Google Shape;157;p8"/>
            <p:cNvSpPr/>
            <p:nvPr/>
          </p:nvSpPr>
          <p:spPr>
            <a:xfrm>
              <a:off x="332656" y="4210317"/>
              <a:ext cx="13978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 dirty="0"/>
            </a:p>
          </p:txBody>
        </p:sp>
        <p:cxnSp>
          <p:nvCxnSpPr>
            <p:cNvPr id="158" name="Google Shape;158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9" name="Google Shape;159;p8"/>
          <p:cNvGrpSpPr/>
          <p:nvPr/>
        </p:nvGrpSpPr>
        <p:grpSpPr>
          <a:xfrm>
            <a:off x="338197" y="5167980"/>
            <a:ext cx="2928634" cy="378920"/>
            <a:chOff x="332650" y="4143997"/>
            <a:chExt cx="2252700" cy="378920"/>
          </a:xfrm>
        </p:grpSpPr>
        <p:sp>
          <p:nvSpPr>
            <p:cNvPr id="160" name="Google Shape;160;p8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코드입력</a:t>
              </a:r>
              <a:endParaRPr dirty="0"/>
            </a:p>
          </p:txBody>
        </p:sp>
        <p:cxnSp>
          <p:nvCxnSpPr>
            <p:cNvPr id="161" name="Google Shape;161;p8"/>
            <p:cNvCxnSpPr/>
            <p:nvPr/>
          </p:nvCxnSpPr>
          <p:spPr>
            <a:xfrm>
              <a:off x="359272" y="4143997"/>
              <a:ext cx="169788" cy="596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2" name="Google Shape;162;p8"/>
          <p:cNvGrpSpPr/>
          <p:nvPr/>
        </p:nvGrpSpPr>
        <p:grpSpPr>
          <a:xfrm>
            <a:off x="4071311" y="304308"/>
            <a:ext cx="2658430" cy="338554"/>
            <a:chOff x="4071311" y="304308"/>
            <a:chExt cx="2658430" cy="338554"/>
          </a:xfrm>
        </p:grpSpPr>
        <p:sp>
          <p:nvSpPr>
            <p:cNvPr id="163" name="Google Shape;163;p8"/>
            <p:cNvSpPr txBox="1"/>
            <p:nvPr/>
          </p:nvSpPr>
          <p:spPr>
            <a:xfrm>
              <a:off x="4071311" y="342714"/>
              <a:ext cx="224664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64" name="Google Shape;164;p8"/>
            <p:cNvSpPr txBox="1"/>
            <p:nvPr/>
          </p:nvSpPr>
          <p:spPr>
            <a:xfrm>
              <a:off x="6312661" y="304308"/>
              <a:ext cx="41708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D9ECC72-F809-433E-9822-AFF71C77D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7" y="5619828"/>
            <a:ext cx="3145781" cy="16711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00E137-192B-4D9B-AC8E-BCDA33EDF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05" y="7290958"/>
            <a:ext cx="2969846" cy="16563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DECFE5-A994-4F58-8728-2FA94911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27" y="5619828"/>
            <a:ext cx="3163712" cy="16981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90BAB-B9E0-4BE6-9E24-82F626C7E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850" y="7290958"/>
            <a:ext cx="3268521" cy="16563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dbe5ca3844_0_0"/>
          <p:cNvGraphicFramePr/>
          <p:nvPr>
            <p:extLst>
              <p:ext uri="{D42A27DB-BD31-4B8C-83A1-F6EECF244321}">
                <p14:modId xmlns:p14="http://schemas.microsoft.com/office/powerpoint/2010/main" val="416794674"/>
              </p:ext>
            </p:extLst>
          </p:nvPr>
        </p:nvGraphicFramePr>
        <p:xfrm>
          <a:off x="338203" y="1640681"/>
          <a:ext cx="6186400" cy="3278463"/>
        </p:xfrm>
        <a:graphic>
          <a:graphicData uri="http://schemas.openxmlformats.org/drawingml/2006/table">
            <a:tbl>
              <a:tblPr firstRow="1" bandRow="1">
                <a:noFill/>
                <a:tableStyleId>{99C61828-B859-4A95-86AC-AB2053489831}</a:tableStyleId>
              </a:tblPr>
              <a:tblGrid>
                <a:gridCol w="1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/>
                        <a:t>서울 아파트 실거래가 예측 모델 개발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기여도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40%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</a:t>
                      </a:r>
                      <a:r>
                        <a:rPr lang="ko-KR" altLang="en-US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전처리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및 </a:t>
                      </a:r>
                      <a:r>
                        <a:rPr lang="ko-KR" altLang="en-US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머신러닝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모델링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사용언어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Python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.0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.0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~ 202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08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</a:t>
                      </a: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</a:t>
                      </a:r>
                      <a:r>
                        <a:rPr 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9999" marR="0" lvl="0" indent="-89999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헤도닉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가격모형을 참조하여 물리적 특성 변수와 입지적 특성 변수 데이터 수집</a:t>
                      </a:r>
                      <a:endParaRPr lang="en-US" altLang="ko-KR"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9999" marR="0" lvl="0" indent="-89999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국토 교통부 실거래가 공개 시스템에서 제공하는 서울 아파트 실거래가 가격 데이터 </a:t>
                      </a:r>
                      <a:r>
                        <a:rPr lang="ko-KR" altLang="en-US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전처리</a:t>
                      </a:r>
                      <a:endParaRPr lang="en-US" altLang="ko-KR"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9999" marR="0" lvl="0" indent="-89999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EDA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통한 새로운 요약변수와 파생변수 생성</a:t>
                      </a:r>
                      <a:endParaRPr lang="en-US" altLang="ko-KR"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9999" marR="0" lvl="0" indent="-89999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200"/>
                        <a:buFont typeface="Arial"/>
                        <a:buChar char="•"/>
                      </a:pP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다양한 </a:t>
                      </a:r>
                      <a:r>
                        <a:rPr lang="ko-KR" altLang="en-US" sz="1200" b="0" u="none" strike="noStrike" cap="none" dirty="0" err="1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머신러닝</a:t>
                      </a:r>
                      <a:r>
                        <a:rPr lang="ko-KR" altLang="en-US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알고리즘을 사용하여 최적의 모델 알고리즘 선정</a:t>
                      </a:r>
                      <a:endParaRPr lang="en-US" altLang="ko-KR"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72000" marB="72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링크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b="0" u="none" strike="noStrike" cap="none" dirty="0">
                          <a:solidFill>
                            <a:srgbClr val="262626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https://github.com/chaerui7967/ko_Apartment_Deal</a:t>
                      </a:r>
                      <a:endParaRPr sz="1200" b="0" u="none" strike="noStrike" cap="none" dirty="0">
                        <a:solidFill>
                          <a:srgbClr val="262626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0" name="Google Shape;170;gdbe5ca3844_0_0"/>
          <p:cNvSpPr txBox="1">
            <a:spLocks noGrp="1"/>
          </p:cNvSpPr>
          <p:nvPr>
            <p:ph type="title"/>
          </p:nvPr>
        </p:nvSpPr>
        <p:spPr>
          <a:xfrm>
            <a:off x="106534" y="77728"/>
            <a:ext cx="67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3. 프로젝트 및 수상</a:t>
            </a:r>
            <a:endParaRPr/>
          </a:p>
        </p:txBody>
      </p:sp>
      <p:sp>
        <p:nvSpPr>
          <p:cNvPr id="171" name="Google Shape;171;gdbe5ca3844_0_0"/>
          <p:cNvSpPr/>
          <p:nvPr/>
        </p:nvSpPr>
        <p:spPr>
          <a:xfrm>
            <a:off x="338202" y="5600575"/>
            <a:ext cx="6186300" cy="3600600"/>
          </a:xfrm>
          <a:prstGeom prst="rect">
            <a:avLst/>
          </a:prstGeom>
          <a:solidFill>
            <a:srgbClr val="F5F5F5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결과이미지</a:t>
            </a:r>
            <a:r>
              <a:rPr lang="ko-KR" sz="12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ko-KR" sz="1200" dirty="0">
                <a:solidFill>
                  <a:srgbClr val="262626"/>
                </a:solidFill>
              </a:rPr>
              <a:t>코드 </a:t>
            </a:r>
            <a:r>
              <a:rPr lang="ko-KR" sz="12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삽입 ( 양식은 자유 , </a:t>
            </a:r>
            <a:r>
              <a:rPr lang="ko-KR" sz="1200" dirty="0">
                <a:solidFill>
                  <a:srgbClr val="262626"/>
                </a:solidFill>
              </a:rPr>
              <a:t>코드를 </a:t>
            </a:r>
            <a:r>
              <a:rPr lang="ko-KR" sz="1200" dirty="0" err="1">
                <a:solidFill>
                  <a:srgbClr val="262626"/>
                </a:solidFill>
              </a:rPr>
              <a:t>추천드립니다</a:t>
            </a:r>
            <a:r>
              <a:rPr lang="ko-KR" sz="1200" dirty="0">
                <a:solidFill>
                  <a:srgbClr val="262626"/>
                </a:solidFill>
              </a:rPr>
              <a:t>.</a:t>
            </a:r>
            <a:r>
              <a:rPr lang="ko-KR" sz="1200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gdbe5ca3844_0_0"/>
          <p:cNvGrpSpPr/>
          <p:nvPr/>
        </p:nvGrpSpPr>
        <p:grpSpPr>
          <a:xfrm>
            <a:off x="338203" y="1208088"/>
            <a:ext cx="1752990" cy="312620"/>
            <a:chOff x="332656" y="4143997"/>
            <a:chExt cx="1397700" cy="312620"/>
          </a:xfrm>
        </p:grpSpPr>
        <p:sp>
          <p:nvSpPr>
            <p:cNvPr id="173" name="Google Shape;173;gdbe5ca3844_0_0"/>
            <p:cNvSpPr/>
            <p:nvPr/>
          </p:nvSpPr>
          <p:spPr>
            <a:xfrm>
              <a:off x="332656" y="4210317"/>
              <a:ext cx="1397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주요 프로젝트 내역</a:t>
              </a:r>
              <a:endParaRPr dirty="0"/>
            </a:p>
          </p:txBody>
        </p:sp>
        <p:cxnSp>
          <p:nvCxnSpPr>
            <p:cNvPr id="174" name="Google Shape;174;gdbe5ca3844_0_0"/>
            <p:cNvCxnSpPr/>
            <p:nvPr/>
          </p:nvCxnSpPr>
          <p:spPr>
            <a:xfrm>
              <a:off x="359272" y="4143997"/>
              <a:ext cx="169800" cy="600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75" name="Google Shape;175;gdbe5ca3844_0_0"/>
          <p:cNvGrpSpPr/>
          <p:nvPr/>
        </p:nvGrpSpPr>
        <p:grpSpPr>
          <a:xfrm>
            <a:off x="338196" y="5167979"/>
            <a:ext cx="2905935" cy="432595"/>
            <a:chOff x="332650" y="4143997"/>
            <a:chExt cx="2252700" cy="378920"/>
          </a:xfrm>
        </p:grpSpPr>
        <p:sp>
          <p:nvSpPr>
            <p:cNvPr id="176" name="Google Shape;176;gdbe5ca3844_0_0"/>
            <p:cNvSpPr/>
            <p:nvPr/>
          </p:nvSpPr>
          <p:spPr>
            <a:xfrm>
              <a:off x="332650" y="4210317"/>
              <a:ext cx="2252700" cy="31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프로젝트 이미지 </a:t>
              </a:r>
              <a:r>
                <a:rPr lang="ko-KR" sz="1600" b="1" dirty="0">
                  <a:solidFill>
                    <a:srgbClr val="262626"/>
                  </a:solidFill>
                </a:rPr>
                <a:t>및 코드입력</a:t>
              </a:r>
              <a:endParaRPr dirty="0"/>
            </a:p>
          </p:txBody>
        </p:sp>
        <p:cxnSp>
          <p:nvCxnSpPr>
            <p:cNvPr id="177" name="Google Shape;177;gdbe5ca3844_0_0"/>
            <p:cNvCxnSpPr/>
            <p:nvPr/>
          </p:nvCxnSpPr>
          <p:spPr>
            <a:xfrm>
              <a:off x="359272" y="4143997"/>
              <a:ext cx="169800" cy="600"/>
            </a:xfrm>
            <a:prstGeom prst="straightConnector1">
              <a:avLst/>
            </a:prstGeom>
            <a:noFill/>
            <a:ln w="38100" cap="rnd" cmpd="sng">
              <a:solidFill>
                <a:srgbClr val="FF6B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78" name="Google Shape;178;gdbe5ca3844_0_0"/>
          <p:cNvGrpSpPr/>
          <p:nvPr/>
        </p:nvGrpSpPr>
        <p:grpSpPr>
          <a:xfrm>
            <a:off x="4071311" y="304308"/>
            <a:ext cx="2658350" cy="338700"/>
            <a:chOff x="4071311" y="304308"/>
            <a:chExt cx="2658350" cy="338700"/>
          </a:xfrm>
        </p:grpSpPr>
        <p:sp>
          <p:nvSpPr>
            <p:cNvPr id="179" name="Google Shape;179;gdbe5ca3844_0_0"/>
            <p:cNvSpPr txBox="1"/>
            <p:nvPr/>
          </p:nvSpPr>
          <p:spPr>
            <a:xfrm>
              <a:off x="4071311" y="342714"/>
              <a:ext cx="2246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서브타이틀</a:t>
              </a:r>
              <a:endParaRPr/>
            </a:p>
          </p:txBody>
        </p:sp>
        <p:sp>
          <p:nvSpPr>
            <p:cNvPr id="180" name="Google Shape;180;gdbe5ca3844_0_0"/>
            <p:cNvSpPr txBox="1"/>
            <p:nvPr/>
          </p:nvSpPr>
          <p:spPr>
            <a:xfrm>
              <a:off x="6312661" y="304308"/>
              <a:ext cx="41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6B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600" b="1">
                <a:solidFill>
                  <a:srgbClr val="FF6B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7AF1A11-11CC-48ED-A4E2-585DCCBC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98" y="5600574"/>
            <a:ext cx="3095502" cy="9433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401876-264C-40B1-8349-51F6627CE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98" y="6543923"/>
            <a:ext cx="3095502" cy="1162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F4B0D5-6437-44DD-A95F-F07E4D072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4888" y="5942110"/>
            <a:ext cx="3095502" cy="1069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B90E63-D9C7-4960-BE15-8CC39A36F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196" y="7013843"/>
            <a:ext cx="3080010" cy="2244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F96F20-A2F1-4923-BF9C-AD520638E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592" y="5561291"/>
            <a:ext cx="3100206" cy="1162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B55DA9-5772-43C9-8FF2-2C94E4305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794" y="7316168"/>
            <a:ext cx="3080010" cy="19136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멀티캠퍼스 뉴컬러">
      <a:dk1>
        <a:srgbClr val="000000"/>
      </a:dk1>
      <a:lt1>
        <a:srgbClr val="FFFFFF"/>
      </a:lt1>
      <a:dk2>
        <a:srgbClr val="003592"/>
      </a:dk2>
      <a:lt2>
        <a:srgbClr val="FF6B00"/>
      </a:lt2>
      <a:accent1>
        <a:srgbClr val="646569"/>
      </a:accent1>
      <a:accent2>
        <a:srgbClr val="DBD9D6"/>
      </a:accent2>
      <a:accent3>
        <a:srgbClr val="22B8B1"/>
      </a:accent3>
      <a:accent4>
        <a:srgbClr val="819FB1"/>
      </a:accent4>
      <a:accent5>
        <a:srgbClr val="14CEBC"/>
      </a:accent5>
      <a:accent6>
        <a:srgbClr val="EB660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720</Words>
  <Application>Microsoft Office PowerPoint</Application>
  <PresentationFormat>사용자 지정</PresentationFormat>
  <Paragraphs>185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Open Sans</vt:lpstr>
      <vt:lpstr>1_Office 테마</vt:lpstr>
      <vt:lpstr>PowerPoint 프레젠테이션</vt:lpstr>
      <vt:lpstr>PowerPoint 프레젠테이션</vt:lpstr>
      <vt:lpstr>PowerPoint 프레젠테이션</vt:lpstr>
      <vt:lpstr>인적사항</vt:lpstr>
      <vt:lpstr>PowerPoint 프레젠테이션</vt:lpstr>
      <vt:lpstr>2. 프로그래밍 역량</vt:lpstr>
      <vt:lpstr>PowerPoint 프레젠테이션</vt:lpstr>
      <vt:lpstr>3. 프로젝트 및 수상</vt:lpstr>
      <vt:lpstr>3. 프로젝트 및 수상</vt:lpstr>
      <vt:lpstr>3. 프로젝트 및 수상</vt:lpstr>
      <vt:lpstr>3. 프로젝트 및 수상</vt:lpstr>
      <vt:lpstr>PowerPoint 프레젠테이션</vt:lpstr>
      <vt:lpstr>   PR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GyeongMin Kim</dc:creator>
  <cp:lastModifiedBy>j</cp:lastModifiedBy>
  <cp:revision>10</cp:revision>
  <dcterms:created xsi:type="dcterms:W3CDTF">2019-07-18T01:03:32Z</dcterms:created>
  <dcterms:modified xsi:type="dcterms:W3CDTF">2021-08-25T08:26:26Z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C:\Users\multicampus\OneDrive\전략사업3그룹\탬플릿\멀캠 표준템플릿_세로형.pptx</vt:lpwstr>
  </property>
</Properties>
</file>